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7" r:id="rId2"/>
    <p:sldId id="277" r:id="rId3"/>
    <p:sldId id="278" r:id="rId4"/>
    <p:sldId id="280" r:id="rId5"/>
    <p:sldId id="265" r:id="rId6"/>
    <p:sldId id="268" r:id="rId7"/>
    <p:sldId id="282" r:id="rId8"/>
    <p:sldId id="285" r:id="rId9"/>
    <p:sldId id="286" r:id="rId10"/>
    <p:sldId id="287" r:id="rId11"/>
    <p:sldId id="283" r:id="rId12"/>
    <p:sldId id="269" r:id="rId13"/>
    <p:sldId id="267" r:id="rId14"/>
    <p:sldId id="270" r:id="rId15"/>
    <p:sldId id="284" r:id="rId16"/>
    <p:sldId id="259" r:id="rId17"/>
    <p:sldId id="260" r:id="rId18"/>
    <p:sldId id="264" r:id="rId19"/>
    <p:sldId id="273" r:id="rId20"/>
    <p:sldId id="271" r:id="rId21"/>
    <p:sldId id="279"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904" y="72"/>
      </p:cViewPr>
      <p:guideLst/>
    </p:cSldViewPr>
  </p:slideViewPr>
  <p:notesTextViewPr>
    <p:cViewPr>
      <p:scale>
        <a:sx n="1" d="1"/>
        <a:sy n="1" d="1"/>
      </p:scale>
      <p:origin x="0" y="0"/>
    </p:cViewPr>
  </p:notesTextViewPr>
  <p:sorterViewPr>
    <p:cViewPr>
      <p:scale>
        <a:sx n="100" d="100"/>
        <a:sy n="100" d="100"/>
      </p:scale>
      <p:origin x="0" y="-1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A3D4C-FB20-486F-A33D-02A27AB85120}" type="datetimeFigureOut">
              <a:rPr kumimoji="1" lang="ja-JP" altLang="en-US" smtClean="0"/>
              <a:t>2021/7/2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905BA8-D78C-4C59-98CB-0E1E713D5795}" type="slidenum">
              <a:rPr kumimoji="1" lang="ja-JP" altLang="en-US" smtClean="0"/>
              <a:t>‹#›</a:t>
            </a:fld>
            <a:endParaRPr kumimoji="1" lang="ja-JP" altLang="en-US"/>
          </a:p>
        </p:txBody>
      </p:sp>
    </p:spTree>
    <p:extLst>
      <p:ext uri="{BB962C8B-B14F-4D97-AF65-F5344CB8AC3E}">
        <p14:creationId xmlns:p14="http://schemas.microsoft.com/office/powerpoint/2010/main" val="82370243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E4A1F93-69A3-471B-8D05-15324430A4DD}" type="datetime1">
              <a:rPr kumimoji="1" lang="ja-JP" altLang="en-US" smtClean="0"/>
              <a:t>2021/7/2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3932072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47EC324E-2B01-4D23-82E0-3EC1C190E400}" type="datetime1">
              <a:rPr kumimoji="1" lang="ja-JP" altLang="en-US" smtClean="0"/>
              <a:t>2021/7/2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606912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09C661C-5EE3-4B7B-8947-29C898E7C4AC}" type="datetime1">
              <a:rPr kumimoji="1" lang="ja-JP" altLang="en-US" smtClean="0"/>
              <a:t>2021/7/2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536214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8E8E33C-4CBF-4258-9CD2-709B71F25A1F}" type="datetime1">
              <a:rPr kumimoji="1" lang="ja-JP" altLang="en-US" smtClean="0"/>
              <a:t>2021/7/2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69336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A01E1143-36BB-4F4B-A4A4-99763A2BE9AA}" type="datetime1">
              <a:rPr kumimoji="1" lang="ja-JP" altLang="en-US" smtClean="0"/>
              <a:t>2021/7/2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6828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4A6F5D2E-09FC-4A35-B791-2DDB0EF42AB8}" type="datetime1">
              <a:rPr kumimoji="1" lang="ja-JP" altLang="en-US" smtClean="0"/>
              <a:t>2021/7/2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30154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C8DEB04E-9403-42AC-BAE7-0FE028A58EA7}" type="datetime1">
              <a:rPr kumimoji="1" lang="ja-JP" altLang="en-US" smtClean="0"/>
              <a:t>2021/7/2</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742235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D9BEF992-FDCA-41F9-A6CD-E3A221CFA6CA}" type="datetime1">
              <a:rPr kumimoji="1" lang="ja-JP" altLang="en-US" smtClean="0"/>
              <a:t>2021/7/2</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482394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B6F5E9-02FB-4211-A4CE-A63C270DB93E}" type="datetime1">
              <a:rPr kumimoji="1" lang="ja-JP" altLang="en-US" smtClean="0"/>
              <a:t>2021/7/2</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38325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5FF5806-10DC-4FFB-B0D3-2B2071E606F8}" type="datetime1">
              <a:rPr kumimoji="1" lang="ja-JP" altLang="en-US" smtClean="0"/>
              <a:t>2021/7/2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16840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21CC2B4-5F3D-48EB-A6D8-A1DAE6659061}" type="datetime1">
              <a:rPr kumimoji="1" lang="ja-JP" altLang="en-US" smtClean="0"/>
              <a:t>2021/7/2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45541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3589A1-A792-4BF6-B490-E826193AAA7C}" type="datetime1">
              <a:rPr kumimoji="1" lang="ja-JP" altLang="en-US" smtClean="0"/>
              <a:t>2021/7/2</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811788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qiita.com/u310i/items/3b99b2dfb4897ca83374"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52003" y="1351370"/>
            <a:ext cx="8565419" cy="2597582"/>
          </a:xfrm>
        </p:spPr>
        <p:txBody>
          <a:bodyPr>
            <a:normAutofit fontScale="90000"/>
          </a:bodyPr>
          <a:lstStyle/>
          <a:p>
            <a:r>
              <a:rPr lang="ja-JP" altLang="en-US" dirty="0"/>
              <a:t>観光地検索システム</a:t>
            </a:r>
            <a:r>
              <a:rPr lang="ja-JP" altLang="en-US" dirty="0" smtClean="0"/>
              <a:t>に</a:t>
            </a:r>
            <a:r>
              <a:rPr lang="en-US" altLang="ja-JP" dirty="0" smtClean="0"/>
              <a:t/>
            </a:r>
            <a:br>
              <a:rPr lang="en-US" altLang="ja-JP" dirty="0" smtClean="0"/>
            </a:br>
            <a:r>
              <a:rPr lang="ja-JP" altLang="en-US" dirty="0" smtClean="0"/>
              <a:t>おける</a:t>
            </a:r>
            <a:r>
              <a:rPr lang="ja-JP" altLang="en-US" dirty="0"/>
              <a:t>レスポンス速度</a:t>
            </a:r>
            <a:r>
              <a:rPr lang="ja-JP" altLang="en-US" dirty="0" smtClean="0"/>
              <a:t>を</a:t>
            </a:r>
            <a:r>
              <a:rPr lang="en-US" altLang="ja-JP" dirty="0" smtClean="0"/>
              <a:t/>
            </a:r>
            <a:br>
              <a:rPr lang="en-US" altLang="ja-JP" dirty="0" smtClean="0"/>
            </a:br>
            <a:r>
              <a:rPr lang="ja-JP" altLang="en-US" dirty="0" smtClean="0"/>
              <a:t>考慮</a:t>
            </a:r>
            <a:r>
              <a:rPr lang="ja-JP" altLang="en-US" dirty="0"/>
              <a:t>したロードバランサ</a:t>
            </a:r>
            <a:r>
              <a:rPr lang="en-US" altLang="ja-JP" dirty="0"/>
              <a:t>―</a:t>
            </a:r>
            <a:endParaRPr kumimoji="1" lang="ja-JP" altLang="en-US" dirty="0"/>
          </a:p>
        </p:txBody>
      </p:sp>
      <p:sp>
        <p:nvSpPr>
          <p:cNvPr id="3" name="サブタイトル 2"/>
          <p:cNvSpPr>
            <a:spLocks noGrp="1"/>
          </p:cNvSpPr>
          <p:nvPr>
            <p:ph type="subTitle" idx="1"/>
          </p:nvPr>
        </p:nvSpPr>
        <p:spPr>
          <a:xfrm>
            <a:off x="1015551" y="4382700"/>
            <a:ext cx="6858000" cy="1241823"/>
          </a:xfrm>
        </p:spPr>
        <p:txBody>
          <a:bodyPr/>
          <a:lstStyle/>
          <a:p>
            <a:r>
              <a:rPr kumimoji="1" lang="ja-JP" altLang="en-US" dirty="0" smtClean="0"/>
              <a:t>学籍番号：</a:t>
            </a:r>
            <a:r>
              <a:rPr kumimoji="1" lang="en-US" altLang="ja-JP" dirty="0" smtClean="0"/>
              <a:t>1821086</a:t>
            </a:r>
          </a:p>
          <a:p>
            <a:r>
              <a:rPr lang="ja-JP" altLang="en-US" dirty="0" smtClean="0"/>
              <a:t>氏名：松尾祐介</a:t>
            </a:r>
            <a:endParaRPr kumimoji="1" lang="ja-JP" altLang="en-US" dirty="0"/>
          </a:p>
        </p:txBody>
      </p:sp>
      <p:sp>
        <p:nvSpPr>
          <p:cNvPr id="4" name="スライド番号プレースホルダー 3"/>
          <p:cNvSpPr>
            <a:spLocks noGrp="1"/>
          </p:cNvSpPr>
          <p:nvPr>
            <p:ph type="sldNum" sz="quarter" idx="12"/>
          </p:nvPr>
        </p:nvSpPr>
        <p:spPr/>
        <p:txBody>
          <a:bodyPr/>
          <a:lstStyle/>
          <a:p>
            <a:fld id="{77022724-7A88-4190-89E1-23935288E045}" type="slidenum">
              <a:rPr kumimoji="1" lang="ja-JP" altLang="en-US" smtClean="0"/>
              <a:t>1</a:t>
            </a:fld>
            <a:endParaRPr kumimoji="1" lang="ja-JP" altLang="en-US"/>
          </a:p>
        </p:txBody>
      </p:sp>
    </p:spTree>
    <p:extLst>
      <p:ext uri="{BB962C8B-B14F-4D97-AF65-F5344CB8AC3E}">
        <p14:creationId xmlns:p14="http://schemas.microsoft.com/office/powerpoint/2010/main" val="3218976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63914" y="195193"/>
            <a:ext cx="7886700" cy="1325563"/>
          </a:xfrm>
        </p:spPr>
        <p:txBody>
          <a:bodyPr/>
          <a:lstStyle/>
          <a:p>
            <a:r>
              <a:rPr lang="ja-JP" altLang="en-US" sz="4000" dirty="0" smtClean="0"/>
              <a:t>今後について</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10</a:t>
            </a:fld>
            <a:endParaRPr kumimoji="1" lang="ja-JP" altLang="en-US"/>
          </a:p>
        </p:txBody>
      </p:sp>
      <p:sp>
        <p:nvSpPr>
          <p:cNvPr id="5" name="コンテンツ プレースホルダー 2"/>
          <p:cNvSpPr>
            <a:spLocks noGrp="1"/>
          </p:cNvSpPr>
          <p:nvPr>
            <p:ph idx="1"/>
          </p:nvPr>
        </p:nvSpPr>
        <p:spPr>
          <a:xfrm>
            <a:off x="468074" y="1333515"/>
            <a:ext cx="8078380" cy="3869664"/>
          </a:xfrm>
        </p:spPr>
        <p:txBody>
          <a:bodyPr>
            <a:noAutofit/>
          </a:bodyPr>
          <a:lstStyle/>
          <a:p>
            <a:r>
              <a:rPr lang="en-US" altLang="ja-JP" dirty="0" smtClean="0"/>
              <a:t>PC</a:t>
            </a:r>
            <a:r>
              <a:rPr lang="ja-JP" altLang="en-US" dirty="0" smtClean="0"/>
              <a:t>で</a:t>
            </a:r>
            <a:r>
              <a:rPr lang="en-US" altLang="ja-JP" dirty="0" smtClean="0"/>
              <a:t>NGINX</a:t>
            </a:r>
            <a:r>
              <a:rPr lang="ja-JP" altLang="en-US" dirty="0" smtClean="0"/>
              <a:t>を使ってロードバランスをしていた。</a:t>
            </a:r>
            <a:r>
              <a:rPr lang="en-US" altLang="ja-JP" dirty="0" smtClean="0"/>
              <a:t/>
            </a:r>
            <a:br>
              <a:rPr lang="en-US" altLang="ja-JP" dirty="0" smtClean="0"/>
            </a:br>
            <a:endParaRPr lang="en-US" altLang="ja-JP" dirty="0" smtClean="0"/>
          </a:p>
          <a:p>
            <a:r>
              <a:rPr lang="ja-JP" altLang="en-US" dirty="0" smtClean="0"/>
              <a:t>デプロイ</a:t>
            </a:r>
            <a:r>
              <a:rPr lang="ja-JP" altLang="en-US" dirty="0"/>
              <a:t>のことも</a:t>
            </a:r>
            <a:r>
              <a:rPr lang="ja-JP" altLang="en-US" dirty="0" smtClean="0"/>
              <a:t>考えて、ラズベリーパイに</a:t>
            </a:r>
            <a:r>
              <a:rPr lang="en-US" altLang="ja-JP" dirty="0" smtClean="0"/>
              <a:t>NGINX</a:t>
            </a:r>
            <a:r>
              <a:rPr lang="ja-JP" altLang="en-US" dirty="0" smtClean="0"/>
              <a:t>を入れて実装してみたい。</a:t>
            </a:r>
            <a:r>
              <a:rPr lang="en-US" altLang="ja-JP" dirty="0" smtClean="0"/>
              <a:t/>
            </a:r>
            <a:br>
              <a:rPr lang="en-US" altLang="ja-JP" dirty="0" smtClean="0"/>
            </a:br>
            <a:r>
              <a:rPr lang="en-US" altLang="ja-JP" sz="2000" dirty="0" smtClean="0"/>
              <a:t>(</a:t>
            </a:r>
            <a:r>
              <a:rPr lang="ja-JP" altLang="en-US" sz="2000" dirty="0" smtClean="0"/>
              <a:t>ラズパイが余っていたらまた</a:t>
            </a:r>
            <a:r>
              <a:rPr lang="en-US" altLang="ja-JP" sz="2000" dirty="0" smtClean="0"/>
              <a:t>1</a:t>
            </a:r>
            <a:r>
              <a:rPr lang="ja-JP" altLang="en-US" sz="2000" dirty="0" smtClean="0"/>
              <a:t>台借りれないか聞いてみる。</a:t>
            </a:r>
            <a:r>
              <a:rPr lang="en-US" altLang="ja-JP" sz="2000" dirty="0" smtClean="0"/>
              <a:t>)</a:t>
            </a:r>
          </a:p>
          <a:p>
            <a:endParaRPr kumimoji="1" lang="en-US" altLang="ja-JP" dirty="0"/>
          </a:p>
          <a:p>
            <a:r>
              <a:rPr lang="ja-JP" altLang="en-US" dirty="0" smtClean="0"/>
              <a:t>コンフィグを書き換える</a:t>
            </a:r>
            <a:r>
              <a:rPr lang="ja-JP" altLang="en-US" sz="2400" dirty="0" smtClean="0"/>
              <a:t>（重みづけ変更）</a:t>
            </a:r>
            <a:r>
              <a:rPr lang="ja-JP" altLang="en-US" dirty="0" smtClean="0"/>
              <a:t>プログラムを作る。</a:t>
            </a:r>
            <a:endParaRPr lang="en-US" altLang="ja-JP" dirty="0" smtClean="0"/>
          </a:p>
        </p:txBody>
      </p:sp>
    </p:spTree>
    <p:extLst>
      <p:ext uri="{BB962C8B-B14F-4D97-AF65-F5344CB8AC3E}">
        <p14:creationId xmlns:p14="http://schemas.microsoft.com/office/powerpoint/2010/main" val="3617604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関連研究</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11</a:t>
            </a:fld>
            <a:endParaRPr kumimoji="1" lang="ja-JP" altLang="en-US"/>
          </a:p>
        </p:txBody>
      </p:sp>
      <p:sp>
        <p:nvSpPr>
          <p:cNvPr id="5" name="コンテンツ プレースホルダー 2"/>
          <p:cNvSpPr>
            <a:spLocks noGrp="1"/>
          </p:cNvSpPr>
          <p:nvPr>
            <p:ph idx="1"/>
          </p:nvPr>
        </p:nvSpPr>
        <p:spPr>
          <a:xfrm>
            <a:off x="628650" y="1847851"/>
            <a:ext cx="7886700" cy="4351338"/>
          </a:xfrm>
        </p:spPr>
        <p:txBody>
          <a:bodyPr/>
          <a:lstStyle/>
          <a:p>
            <a:r>
              <a:rPr lang="ja-JP" altLang="en-US" dirty="0" smtClean="0"/>
              <a:t>調査中</a:t>
            </a:r>
            <a:r>
              <a:rPr lang="en-US" altLang="ja-JP" dirty="0" smtClean="0"/>
              <a:t>…</a:t>
            </a:r>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1109898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既存技術</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950" y="1690689"/>
            <a:ext cx="7886700" cy="4197860"/>
          </a:xfrm>
        </p:spPr>
      </p:pic>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12</a:t>
            </a:fld>
            <a:endParaRPr kumimoji="1" lang="ja-JP" altLang="en-US"/>
          </a:p>
        </p:txBody>
      </p:sp>
    </p:spTree>
    <p:extLst>
      <p:ext uri="{BB962C8B-B14F-4D97-AF65-F5344CB8AC3E}">
        <p14:creationId xmlns:p14="http://schemas.microsoft.com/office/powerpoint/2010/main" val="1854312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5"/>
            <a:ext cx="7886700" cy="2815867"/>
          </a:xfrm>
        </p:spPr>
        <p:txBody>
          <a:bodyPr>
            <a:normAutofit/>
          </a:bodyPr>
          <a:lstStyle/>
          <a:p>
            <a:pPr>
              <a:lnSpc>
                <a:spcPct val="120000"/>
              </a:lnSpc>
            </a:pPr>
            <a:r>
              <a:rPr lang="ja-JP" altLang="en-US" dirty="0" smtClean="0"/>
              <a:t>既存技術では、導入のしやすさからラウンドロビン接続がよく利用されている。</a:t>
            </a:r>
            <a:endParaRPr lang="en-US" altLang="ja-JP" dirty="0"/>
          </a:p>
          <a:p>
            <a:pPr>
              <a:lnSpc>
                <a:spcPct val="120000"/>
              </a:lnSpc>
            </a:pPr>
            <a:r>
              <a:rPr lang="ja-JP" altLang="en-US" dirty="0" smtClean="0"/>
              <a:t>しかしＬＢからあまりに距離がはなれていたり、接続状況が悪くなると</a:t>
            </a:r>
            <a:r>
              <a:rPr lang="en-US" altLang="ja-JP" dirty="0" smtClean="0"/>
              <a:t>LB</a:t>
            </a:r>
            <a:r>
              <a:rPr lang="ja-JP" altLang="en-US" dirty="0" smtClean="0"/>
              <a:t>とサーバとの間にボトルネックが発生する。</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13</a:t>
            </a:fld>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15196" b="10847"/>
          <a:stretch/>
        </p:blipFill>
        <p:spPr>
          <a:xfrm>
            <a:off x="1963096" y="4222322"/>
            <a:ext cx="5217808" cy="2323070"/>
          </a:xfrm>
          <a:prstGeom prst="rect">
            <a:avLst/>
          </a:prstGeom>
        </p:spPr>
      </p:pic>
    </p:spTree>
    <p:extLst>
      <p:ext uri="{BB962C8B-B14F-4D97-AF65-F5344CB8AC3E}">
        <p14:creationId xmlns:p14="http://schemas.microsoft.com/office/powerpoint/2010/main" val="2285270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4"/>
            <a:ext cx="7886700" cy="4760857"/>
          </a:xfrm>
        </p:spPr>
        <p:txBody>
          <a:bodyPr>
            <a:normAutofit/>
          </a:bodyPr>
          <a:lstStyle/>
          <a:p>
            <a:pPr>
              <a:lnSpc>
                <a:spcPct val="120000"/>
              </a:lnSpc>
            </a:pPr>
            <a:r>
              <a:rPr lang="ja-JP" altLang="en-US" dirty="0" smtClean="0"/>
              <a:t>結果的にロードバランスしてもＷＥＢページの表示は早くならないことが懸念される。</a:t>
            </a:r>
            <a:endParaRPr lang="en-US" altLang="ja-JP" dirty="0" smtClean="0"/>
          </a:p>
          <a:p>
            <a:pPr>
              <a:lnSpc>
                <a:spcPct val="120000"/>
              </a:lnSpc>
            </a:pPr>
            <a:r>
              <a:rPr lang="ja-JP" altLang="en-US" dirty="0" smtClean="0"/>
              <a:t>ベースは</a:t>
            </a:r>
            <a:r>
              <a:rPr lang="ja-JP" altLang="en-US" dirty="0"/>
              <a:t>現在のコネクション数が最も小さいサーバに</a:t>
            </a:r>
            <a:r>
              <a:rPr lang="ja-JP" altLang="en-US" dirty="0" smtClean="0"/>
              <a:t>転送するリーストコネクション。補助的にネットワーク速度を計測し自動で割り振るシステムができればより良いＬＢができるのではないかと考えた。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14</a:t>
            </a:fld>
            <a:endParaRPr kumimoji="1" lang="ja-JP" altLang="en-US"/>
          </a:p>
        </p:txBody>
      </p:sp>
    </p:spTree>
    <p:extLst>
      <p:ext uri="{BB962C8B-B14F-4D97-AF65-F5344CB8AC3E}">
        <p14:creationId xmlns:p14="http://schemas.microsoft.com/office/powerpoint/2010/main" val="512261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1887960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16</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15214315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17</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787993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14817024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19</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11453396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5320" y="4144194"/>
            <a:ext cx="2427611"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408390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41294738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20</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29078096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3525054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fontScale="90000"/>
          </a:bodyPr>
          <a:lstStyle/>
          <a:p>
            <a:r>
              <a:rPr kumimoji="1" lang="en-US" altLang="ja-JP" sz="4000" dirty="0" err="1" smtClean="0"/>
              <a:t>nginx</a:t>
            </a:r>
            <a:r>
              <a:rPr kumimoji="1" lang="ja-JP" altLang="en-US" sz="4000" dirty="0" smtClean="0"/>
              <a:t>を使った</a:t>
            </a:r>
            <a:r>
              <a:rPr kumimoji="1" lang="en-US" altLang="ja-JP" sz="4000" dirty="0" smtClean="0"/>
              <a:t/>
            </a:r>
            <a:br>
              <a:rPr kumimoji="1" lang="en-US" altLang="ja-JP" sz="4000" dirty="0" smtClean="0"/>
            </a:br>
            <a:r>
              <a:rPr kumimoji="1" lang="ja-JP" altLang="en-US" sz="4000" dirty="0" smtClean="0"/>
              <a:t>ラウンドロビン方式のロードバランス</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2" name="報告用録画">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5743" y="1513177"/>
            <a:ext cx="5881087" cy="3675679"/>
          </a:xfrm>
          <a:prstGeom prst="rect">
            <a:avLst/>
          </a:prstGeom>
        </p:spPr>
      </p:pic>
      <p:sp>
        <p:nvSpPr>
          <p:cNvPr id="9" name="コンテンツ プレースホルダー 2"/>
          <p:cNvSpPr>
            <a:spLocks noGrp="1"/>
          </p:cNvSpPr>
          <p:nvPr>
            <p:ph idx="1"/>
          </p:nvPr>
        </p:nvSpPr>
        <p:spPr>
          <a:xfrm>
            <a:off x="632666" y="5359772"/>
            <a:ext cx="7882684" cy="1421354"/>
          </a:xfrm>
        </p:spPr>
        <p:txBody>
          <a:bodyPr>
            <a:noAutofit/>
          </a:bodyPr>
          <a:lstStyle/>
          <a:p>
            <a:pPr marL="0" indent="0">
              <a:buNone/>
            </a:pPr>
            <a:r>
              <a:rPr lang="ja-JP" altLang="en-US" sz="2300" dirty="0" smtClean="0"/>
              <a:t>コンフィグから設定を変更</a:t>
            </a:r>
            <a:r>
              <a:rPr lang="en-US" altLang="ja-JP" sz="1800" dirty="0" smtClean="0"/>
              <a:t>(</a:t>
            </a:r>
            <a:r>
              <a:rPr lang="ja-JP" altLang="en-US" sz="1800" dirty="0" smtClean="0"/>
              <a:t>次ページで説明</a:t>
            </a:r>
            <a:r>
              <a:rPr lang="en-US" altLang="ja-JP" sz="1800" dirty="0" smtClean="0"/>
              <a:t>)</a:t>
            </a:r>
            <a:r>
              <a:rPr lang="ja-JP" altLang="en-US" sz="2300" dirty="0" smtClean="0"/>
              <a:t>して</a:t>
            </a:r>
            <a:r>
              <a:rPr lang="en-US" altLang="ja-JP" sz="2300" dirty="0" smtClean="0"/>
              <a:t/>
            </a:r>
            <a:br>
              <a:rPr lang="en-US" altLang="ja-JP" sz="2300" dirty="0" smtClean="0"/>
            </a:br>
            <a:r>
              <a:rPr lang="en-US" altLang="ja-JP" sz="2300" dirty="0" smtClean="0"/>
              <a:t>Nginx</a:t>
            </a:r>
            <a:r>
              <a:rPr lang="ja-JP" altLang="en-US" sz="2300" dirty="0" smtClean="0"/>
              <a:t>の</a:t>
            </a:r>
            <a:r>
              <a:rPr lang="en-US" altLang="ja-JP" sz="2300" dirty="0" smtClean="0"/>
              <a:t>WEB</a:t>
            </a:r>
            <a:r>
              <a:rPr lang="ja-JP" altLang="en-US" sz="2300" dirty="0" smtClean="0"/>
              <a:t>サーバで</a:t>
            </a:r>
            <a:r>
              <a:rPr lang="en-US" altLang="ja-JP" sz="2300" dirty="0" smtClean="0"/>
              <a:t>localhost</a:t>
            </a:r>
            <a:r>
              <a:rPr lang="ja-JP" altLang="en-US" sz="2300" dirty="0" smtClean="0"/>
              <a:t>にアクセスしたところ、検索システムを積んだラズパイ</a:t>
            </a:r>
            <a:r>
              <a:rPr lang="en-US" altLang="ja-JP" sz="2300" dirty="0" smtClean="0"/>
              <a:t>3</a:t>
            </a:r>
            <a:r>
              <a:rPr lang="ja-JP" altLang="en-US" sz="2300" dirty="0" smtClean="0"/>
              <a:t>台にリバースされた。</a:t>
            </a:r>
            <a:r>
              <a:rPr lang="en-US" altLang="ja-JP" sz="2300" dirty="0" smtClean="0"/>
              <a:t/>
            </a:r>
            <a:br>
              <a:rPr lang="en-US" altLang="ja-JP" sz="2300" dirty="0" smtClean="0"/>
            </a:br>
            <a:r>
              <a:rPr lang="ja-JP" altLang="en-US" sz="2300" dirty="0" smtClean="0"/>
              <a:t>ラウンドロビン方式でロードバランスされた</a:t>
            </a:r>
            <a:r>
              <a:rPr lang="en-US" altLang="ja-JP" sz="1800" dirty="0" smtClean="0"/>
              <a:t>(o^―^o)</a:t>
            </a:r>
            <a:r>
              <a:rPr lang="ja-JP" altLang="en-US" sz="1800" dirty="0"/>
              <a:t>うれしい</a:t>
            </a:r>
            <a:endParaRPr lang="ja-JP" altLang="en-US" sz="2300" dirty="0"/>
          </a:p>
        </p:txBody>
      </p:sp>
    </p:spTree>
    <p:extLst>
      <p:ext uri="{BB962C8B-B14F-4D97-AF65-F5344CB8AC3E}">
        <p14:creationId xmlns:p14="http://schemas.microsoft.com/office/powerpoint/2010/main" val="24633317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fontScale="90000"/>
          </a:bodyPr>
          <a:lstStyle/>
          <a:p>
            <a:r>
              <a:rPr kumimoji="1" lang="en-US" altLang="ja-JP" sz="4000" dirty="0" err="1" smtClean="0"/>
              <a:t>nginx</a:t>
            </a:r>
            <a:r>
              <a:rPr kumimoji="1" lang="ja-JP" altLang="en-US" sz="4000" dirty="0" smtClean="0"/>
              <a:t>を使った</a:t>
            </a:r>
            <a:r>
              <a:rPr kumimoji="1" lang="en-US" altLang="ja-JP" sz="4000" dirty="0" smtClean="0"/>
              <a:t/>
            </a:r>
            <a:br>
              <a:rPr kumimoji="1" lang="en-US" altLang="ja-JP" sz="4000" dirty="0" smtClean="0"/>
            </a:br>
            <a:r>
              <a:rPr kumimoji="1" lang="ja-JP" altLang="en-US" sz="4000" dirty="0" smtClean="0"/>
              <a:t>ラウンドロビン方式のロードバランス</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589049" y="5143383"/>
            <a:ext cx="7882684" cy="1307232"/>
          </a:xfrm>
        </p:spPr>
        <p:txBody>
          <a:bodyPr>
            <a:noAutofit/>
          </a:bodyPr>
          <a:lstStyle/>
          <a:p>
            <a:pPr marL="0" indent="0">
              <a:buNone/>
            </a:pPr>
            <a:r>
              <a:rPr lang="en-US" altLang="ja-JP" sz="2300" dirty="0" smtClean="0"/>
              <a:t>Server{}</a:t>
            </a:r>
            <a:r>
              <a:rPr lang="ja-JP" altLang="en-US" sz="2300" dirty="0" smtClean="0"/>
              <a:t>は</a:t>
            </a:r>
            <a:r>
              <a:rPr lang="en-US" altLang="ja-JP" sz="2300" dirty="0" smtClean="0"/>
              <a:t>80</a:t>
            </a:r>
            <a:r>
              <a:rPr lang="ja-JP" altLang="en-US" sz="2300" dirty="0"/>
              <a:t>番ポート</a:t>
            </a:r>
            <a:r>
              <a:rPr lang="en-US" altLang="ja-JP" sz="2300" dirty="0"/>
              <a:t>localhost</a:t>
            </a:r>
            <a:r>
              <a:rPr lang="ja-JP" altLang="en-US" sz="2300" dirty="0"/>
              <a:t>でアクセスがあったら場合、</a:t>
            </a:r>
            <a:r>
              <a:rPr lang="en-US" altLang="ja-JP" sz="2300" dirty="0" err="1"/>
              <a:t>proxy_pass</a:t>
            </a:r>
            <a:r>
              <a:rPr lang="en-US" altLang="ja-JP" sz="2300" dirty="0"/>
              <a:t> </a:t>
            </a:r>
            <a:r>
              <a:rPr lang="ja-JP" altLang="en-US" sz="2300" dirty="0"/>
              <a:t>に書いた</a:t>
            </a:r>
            <a:r>
              <a:rPr lang="en-US" altLang="ja-JP" sz="2300" dirty="0"/>
              <a:t>URL</a:t>
            </a:r>
            <a:r>
              <a:rPr lang="ja-JP" altLang="en-US" sz="2300" dirty="0"/>
              <a:t>へリバースされる</a:t>
            </a:r>
            <a:r>
              <a:rPr lang="ja-JP" altLang="en-US" sz="2300" dirty="0" smtClean="0"/>
              <a:t>。</a:t>
            </a:r>
            <a:r>
              <a:rPr lang="en-US" altLang="ja-JP" sz="2300" dirty="0" smtClean="0"/>
              <a:t>Upstream</a:t>
            </a:r>
            <a:r>
              <a:rPr lang="ja-JP" altLang="en-US" sz="2300" dirty="0"/>
              <a:t>でロードバランスに使うサーバ群を</a:t>
            </a:r>
            <a:r>
              <a:rPr lang="en-US" altLang="ja-JP" sz="2300" dirty="0"/>
              <a:t>backend1</a:t>
            </a:r>
            <a:r>
              <a:rPr lang="ja-JP" altLang="en-US" sz="2300" dirty="0"/>
              <a:t>と名前を付けグループ化している。</a:t>
            </a:r>
          </a:p>
        </p:txBody>
      </p:sp>
      <p:pic>
        <p:nvPicPr>
          <p:cNvPr id="5" name="図 4"/>
          <p:cNvPicPr>
            <a:picLocks noChangeAspect="1"/>
          </p:cNvPicPr>
          <p:nvPr/>
        </p:nvPicPr>
        <p:blipFill rotWithShape="1">
          <a:blip r:embed="rId2"/>
          <a:srcRect l="6236" t="33828" r="70554" b="41487"/>
          <a:stretch/>
        </p:blipFill>
        <p:spPr>
          <a:xfrm>
            <a:off x="2263351" y="1690689"/>
            <a:ext cx="4194599" cy="2788317"/>
          </a:xfrm>
          <a:prstGeom prst="rect">
            <a:avLst/>
          </a:prstGeom>
        </p:spPr>
      </p:pic>
      <p:sp>
        <p:nvSpPr>
          <p:cNvPr id="10" name="コンテンツ プレースホルダー 2"/>
          <p:cNvSpPr txBox="1">
            <a:spLocks/>
          </p:cNvSpPr>
          <p:nvPr/>
        </p:nvSpPr>
        <p:spPr>
          <a:xfrm>
            <a:off x="1803950" y="4555848"/>
            <a:ext cx="5113399" cy="3897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ja-JP" altLang="en-US" sz="2300" dirty="0" smtClean="0"/>
              <a:t>ロードバランスする部分の</a:t>
            </a:r>
            <a:r>
              <a:rPr lang="en-US" altLang="ja-JP" sz="2300" dirty="0" err="1" smtClean="0"/>
              <a:t>Config</a:t>
            </a:r>
            <a:r>
              <a:rPr lang="ja-JP" altLang="en-US" sz="2300" dirty="0" smtClean="0"/>
              <a:t>設定</a:t>
            </a:r>
            <a:endParaRPr lang="ja-JP" altLang="en-US" sz="2300" dirty="0"/>
          </a:p>
        </p:txBody>
      </p:sp>
    </p:spTree>
    <p:extLst>
      <p:ext uri="{BB962C8B-B14F-4D97-AF65-F5344CB8AC3E}">
        <p14:creationId xmlns:p14="http://schemas.microsoft.com/office/powerpoint/2010/main" val="16770766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3" name="コンテンツ プレースホルダー 2"/>
          <p:cNvSpPr>
            <a:spLocks noGrp="1"/>
          </p:cNvSpPr>
          <p:nvPr>
            <p:ph idx="1"/>
          </p:nvPr>
        </p:nvSpPr>
        <p:spPr>
          <a:xfrm>
            <a:off x="628650" y="1491992"/>
            <a:ext cx="7886700" cy="4351338"/>
          </a:xfrm>
        </p:spPr>
        <p:txBody>
          <a:bodyPr>
            <a:normAutofit fontScale="92500" lnSpcReduction="10000"/>
          </a:bodyPr>
          <a:lstStyle/>
          <a:p>
            <a:endParaRPr lang="en-US" altLang="ja-JP" dirty="0"/>
          </a:p>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a:t>
            </a:r>
            <a:r>
              <a:rPr lang="ja-JP" altLang="en-US" dirty="0" smtClean="0"/>
              <a:t>接続しにくいなど、サービス</a:t>
            </a:r>
            <a:r>
              <a:rPr lang="ja-JP" altLang="en-US" dirty="0"/>
              <a:t>の低下に</a:t>
            </a:r>
            <a:r>
              <a:rPr lang="ja-JP" altLang="en-US" dirty="0" smtClean="0"/>
              <a:t>つながってしまう。</a:t>
            </a:r>
            <a:endParaRPr lang="ja-JP" altLang="en-US" dirty="0"/>
          </a:p>
          <a:p>
            <a:endParaRPr lang="ja-JP" altLang="en-US" dirty="0"/>
          </a:p>
          <a:p>
            <a:r>
              <a:rPr lang="ja-JP" altLang="en-US" dirty="0"/>
              <a:t>サービスを止めることなく、サーバの保守や修理、拡張等が行えるロードバランサーの需要</a:t>
            </a:r>
            <a:r>
              <a:rPr lang="ja-JP" altLang="en-US" dirty="0" smtClean="0"/>
              <a:t>は今後</a:t>
            </a:r>
            <a:r>
              <a:rPr lang="ja-JP" altLang="en-US" dirty="0"/>
              <a:t>、増加傾向になると予想される</a:t>
            </a:r>
            <a:r>
              <a:rPr lang="ja-JP" altLang="en-US" dirty="0" smtClean="0"/>
              <a:t>。</a:t>
            </a:r>
            <a:endParaRPr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Tree>
    <p:extLst>
      <p:ext uri="{BB962C8B-B14F-4D97-AF65-F5344CB8AC3E}">
        <p14:creationId xmlns:p14="http://schemas.microsoft.com/office/powerpoint/2010/main" val="209970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研究動機</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a:t>ロードバランサー</a:t>
            </a:r>
            <a:r>
              <a:rPr lang="ja-JP" altLang="en-US" dirty="0" smtClean="0"/>
              <a:t>は順に接続先を均等に割り振る方法や、</a:t>
            </a:r>
            <a:r>
              <a:rPr lang="ja-JP" altLang="en-US" dirty="0"/>
              <a:t>コネクション数が最も少ないサーバに</a:t>
            </a:r>
            <a:r>
              <a:rPr lang="ja-JP" altLang="en-US" dirty="0" smtClean="0"/>
              <a:t>転送する方法がとられている。</a:t>
            </a:r>
            <a:endParaRPr lang="en-US" altLang="ja-JP" dirty="0" smtClean="0"/>
          </a:p>
          <a:p>
            <a:endParaRPr kumimoji="1" lang="en-US" altLang="ja-JP" dirty="0"/>
          </a:p>
          <a:p>
            <a:r>
              <a:rPr lang="ja-JP" altLang="en-US" dirty="0" smtClean="0"/>
              <a:t>しかしこの方法では、</a:t>
            </a:r>
            <a:r>
              <a:rPr lang="ja-JP" altLang="ja-JP" dirty="0" smtClean="0"/>
              <a:t>応答</a:t>
            </a:r>
            <a:r>
              <a:rPr lang="ja-JP" altLang="ja-JP" dirty="0"/>
              <a:t>速度</a:t>
            </a:r>
            <a:r>
              <a:rPr lang="ja-JP" altLang="ja-JP" dirty="0" smtClean="0"/>
              <a:t>が</a:t>
            </a:r>
            <a:r>
              <a:rPr lang="ja-JP" altLang="en-US" dirty="0"/>
              <a:t>遅い</a:t>
            </a:r>
            <a:r>
              <a:rPr lang="ja-JP" altLang="ja-JP" dirty="0" smtClean="0"/>
              <a:t>サーバ</a:t>
            </a:r>
            <a:r>
              <a:rPr lang="ja-JP" altLang="ja-JP" dirty="0"/>
              <a:t>につないでしまうと返って速度が落ち</a:t>
            </a:r>
            <a:r>
              <a:rPr lang="ja-JP" altLang="ja-JP" dirty="0" smtClean="0"/>
              <a:t>てしま</a:t>
            </a:r>
            <a:r>
              <a:rPr lang="ja-JP" altLang="en-US" dirty="0" smtClean="0"/>
              <a:t>う。</a:t>
            </a:r>
            <a:endParaRPr lang="en-US" altLang="ja-JP" dirty="0" smtClean="0"/>
          </a:p>
          <a:p>
            <a:endParaRPr lang="en-US" altLang="ja-JP" dirty="0"/>
          </a:p>
          <a:p>
            <a:r>
              <a:rPr lang="ja-JP" altLang="en-US" dirty="0" smtClean="0"/>
              <a:t>コネクション数だけでなく応答速度も考慮したロードバランサーが必要ではないかと考えた。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Tree>
    <p:extLst>
      <p:ext uri="{BB962C8B-B14F-4D97-AF65-F5344CB8AC3E}">
        <p14:creationId xmlns:p14="http://schemas.microsoft.com/office/powerpoint/2010/main" val="2906526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7</a:t>
            </a:fld>
            <a:endParaRPr kumimoji="1" lang="ja-JP" altLang="en-US"/>
          </a:p>
        </p:txBody>
      </p:sp>
      <p:sp>
        <p:nvSpPr>
          <p:cNvPr id="5" name="コンテンツ プレースホルダー 2"/>
          <p:cNvSpPr>
            <a:spLocks noGrp="1"/>
          </p:cNvSpPr>
          <p:nvPr>
            <p:ph idx="1"/>
          </p:nvPr>
        </p:nvSpPr>
        <p:spPr>
          <a:xfrm>
            <a:off x="628650" y="1847851"/>
            <a:ext cx="7886700" cy="4326372"/>
          </a:xfrm>
        </p:spPr>
        <p:txBody>
          <a:bodyPr/>
          <a:lstStyle/>
          <a:p>
            <a:r>
              <a:rPr lang="ja-JP" altLang="en-US" dirty="0" smtClean="0"/>
              <a:t>応答速度を考慮</a:t>
            </a:r>
            <a:r>
              <a:rPr lang="ja-JP" altLang="en-US" dirty="0"/>
              <a:t>した</a:t>
            </a:r>
            <a:r>
              <a:rPr lang="ja-JP" altLang="en-US" dirty="0" smtClean="0"/>
              <a:t>ロードバランサーの構築。</a:t>
            </a:r>
            <a:endParaRPr lang="en-US" altLang="ja-JP" dirty="0" smtClean="0"/>
          </a:p>
          <a:p>
            <a:endParaRPr lang="en-US" altLang="ja-JP" dirty="0"/>
          </a:p>
          <a:p>
            <a:r>
              <a:rPr lang="ja-JP" altLang="en-US" dirty="0" smtClean="0"/>
              <a:t>サーバを監視し評価するシステムの構築。</a:t>
            </a:r>
            <a:endParaRPr lang="en-US" altLang="ja-JP" dirty="0" smtClean="0"/>
          </a:p>
          <a:p>
            <a:endParaRPr lang="en-US" altLang="ja-JP" dirty="0" smtClean="0"/>
          </a:p>
          <a:p>
            <a:r>
              <a:rPr lang="ja-JP" altLang="en-US" dirty="0" smtClean="0"/>
              <a:t>応答速度が著しく低下しているサーバの重みづけを下げるアルゴリズムの提案。</a:t>
            </a:r>
            <a:endParaRPr lang="en-US" altLang="ja-JP" dirty="0" smtClean="0"/>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4183958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8</a:t>
            </a:fld>
            <a:endParaRPr kumimoji="1" lang="ja-JP" altLang="en-US" dirty="0"/>
          </a:p>
        </p:txBody>
      </p:sp>
      <p:pic>
        <p:nvPicPr>
          <p:cNvPr id="2" name="図 1"/>
          <p:cNvPicPr>
            <a:picLocks noChangeAspect="1"/>
          </p:cNvPicPr>
          <p:nvPr/>
        </p:nvPicPr>
        <p:blipFill>
          <a:blip r:embed="rId2"/>
          <a:stretch>
            <a:fillRect/>
          </a:stretch>
        </p:blipFill>
        <p:spPr>
          <a:xfrm>
            <a:off x="567979" y="966351"/>
            <a:ext cx="7643275" cy="5755125"/>
          </a:xfrm>
          <a:prstGeom prst="rect">
            <a:avLst/>
          </a:prstGeom>
        </p:spPr>
      </p:pic>
      <p:sp>
        <p:nvSpPr>
          <p:cNvPr id="22" name="タイトル 1"/>
          <p:cNvSpPr>
            <a:spLocks noGrp="1"/>
          </p:cNvSpPr>
          <p:nvPr>
            <p:ph type="title"/>
          </p:nvPr>
        </p:nvSpPr>
        <p:spPr>
          <a:xfrm>
            <a:off x="263883" y="242761"/>
            <a:ext cx="7886700" cy="781527"/>
          </a:xfrm>
        </p:spPr>
        <p:txBody>
          <a:bodyPr/>
          <a:lstStyle/>
          <a:p>
            <a:r>
              <a:rPr kumimoji="1" lang="ja-JP" altLang="en-US" dirty="0" smtClean="0"/>
              <a:t>提案方式</a:t>
            </a:r>
            <a:endParaRPr kumimoji="1" lang="ja-JP" altLang="en-US" dirty="0"/>
          </a:p>
        </p:txBody>
      </p:sp>
      <p:sp>
        <p:nvSpPr>
          <p:cNvPr id="8" name="右矢印 7"/>
          <p:cNvSpPr/>
          <p:nvPr/>
        </p:nvSpPr>
        <p:spPr>
          <a:xfrm rot="16200000">
            <a:off x="805157" y="5203178"/>
            <a:ext cx="493615" cy="332322"/>
          </a:xfrm>
          <a:prstGeom prst="rightArrow">
            <a:avLst/>
          </a:prstGeom>
          <a:solidFill>
            <a:srgbClr val="92D05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 name="スマイル 2"/>
          <p:cNvSpPr/>
          <p:nvPr/>
        </p:nvSpPr>
        <p:spPr>
          <a:xfrm>
            <a:off x="809203" y="5543044"/>
            <a:ext cx="485523" cy="477431"/>
          </a:xfrm>
          <a:prstGeom prst="smileyFace">
            <a:avLst/>
          </a:prstGeom>
          <a:solidFill>
            <a:schemeClr val="accent4">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3" name="テキスト ボックス 22"/>
          <p:cNvSpPr txBox="1"/>
          <p:nvPr/>
        </p:nvSpPr>
        <p:spPr>
          <a:xfrm>
            <a:off x="613382" y="5987019"/>
            <a:ext cx="877163" cy="369332"/>
          </a:xfrm>
          <a:prstGeom prst="rect">
            <a:avLst/>
          </a:prstGeom>
          <a:noFill/>
        </p:spPr>
        <p:txBody>
          <a:bodyPr wrap="none" rtlCol="0">
            <a:spAutoFit/>
          </a:bodyPr>
          <a:lstStyle/>
          <a:p>
            <a:r>
              <a:rPr kumimoji="1" lang="ja-JP" altLang="en-US" b="1" dirty="0" smtClean="0"/>
              <a:t>ユーザ</a:t>
            </a:r>
            <a:endParaRPr kumimoji="1" lang="ja-JP" altLang="en-US" b="1" dirty="0"/>
          </a:p>
        </p:txBody>
      </p:sp>
    </p:spTree>
    <p:extLst>
      <p:ext uri="{BB962C8B-B14F-4D97-AF65-F5344CB8AC3E}">
        <p14:creationId xmlns:p14="http://schemas.microsoft.com/office/powerpoint/2010/main" val="43258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63914" y="195193"/>
            <a:ext cx="7886700" cy="1325563"/>
          </a:xfrm>
        </p:spPr>
        <p:txBody>
          <a:bodyPr/>
          <a:lstStyle/>
          <a:p>
            <a:r>
              <a:rPr lang="ja-JP" altLang="en-US" sz="4000" dirty="0" smtClean="0"/>
              <a:t>設定反映による稼働率低下問題</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9</a:t>
            </a:fld>
            <a:endParaRPr kumimoji="1" lang="ja-JP" altLang="en-US"/>
          </a:p>
        </p:txBody>
      </p:sp>
      <p:sp>
        <p:nvSpPr>
          <p:cNvPr id="5" name="コンテンツ プレースホルダー 2"/>
          <p:cNvSpPr>
            <a:spLocks noGrp="1"/>
          </p:cNvSpPr>
          <p:nvPr>
            <p:ph idx="1"/>
          </p:nvPr>
        </p:nvSpPr>
        <p:spPr>
          <a:xfrm>
            <a:off x="468074" y="1333515"/>
            <a:ext cx="8078380" cy="5205398"/>
          </a:xfrm>
        </p:spPr>
        <p:txBody>
          <a:bodyPr>
            <a:noAutofit/>
          </a:bodyPr>
          <a:lstStyle/>
          <a:p>
            <a:r>
              <a:rPr lang="ja-JP" altLang="en-US" sz="2000" dirty="0" smtClean="0"/>
              <a:t>速度が落ちているサーバの重みづけをコンフィグから変える。</a:t>
            </a:r>
            <a:endParaRPr lang="en-US" altLang="ja-JP" sz="2000" dirty="0" smtClean="0"/>
          </a:p>
          <a:p>
            <a:pPr marL="0" indent="0">
              <a:buNone/>
            </a:pPr>
            <a:r>
              <a:rPr lang="ja-JP" altLang="en-US" sz="2300" dirty="0" smtClean="0"/>
              <a:t>＜問題点＞</a:t>
            </a:r>
            <a:endParaRPr lang="en-US" altLang="ja-JP" sz="2300" dirty="0" smtClean="0"/>
          </a:p>
          <a:p>
            <a:pPr marL="0" indent="0">
              <a:buNone/>
            </a:pPr>
            <a:r>
              <a:rPr lang="ja-JP" altLang="en-US" sz="2300" dirty="0" smtClean="0"/>
              <a:t>設定を反映させている間サーバーを停止しなくてはいけないのでは？（</a:t>
            </a:r>
            <a:r>
              <a:rPr lang="ja-JP" altLang="en-US" sz="2300" dirty="0"/>
              <a:t>通信の</a:t>
            </a:r>
            <a:r>
              <a:rPr lang="ja-JP" altLang="en-US" sz="2300" dirty="0" smtClean="0"/>
              <a:t>継続性が無いなら</a:t>
            </a:r>
            <a:r>
              <a:rPr lang="en-US" altLang="ja-JP" sz="2300" dirty="0" smtClean="0"/>
              <a:t>LB</a:t>
            </a:r>
            <a:r>
              <a:rPr lang="ja-JP" altLang="en-US" sz="2300" dirty="0" smtClean="0"/>
              <a:t>として本末転倒</a:t>
            </a:r>
            <a:r>
              <a:rPr lang="en-US" altLang="ja-JP" sz="2300" dirty="0" smtClean="0"/>
              <a:t>…</a:t>
            </a:r>
            <a:r>
              <a:rPr lang="ja-JP" altLang="en-US" sz="2300" dirty="0" smtClean="0"/>
              <a:t>）</a:t>
            </a:r>
            <a:endParaRPr lang="en-US" altLang="ja-JP" sz="2300" dirty="0"/>
          </a:p>
          <a:p>
            <a:pPr marL="0" indent="0">
              <a:buNone/>
            </a:pPr>
            <a:r>
              <a:rPr lang="ja-JP" altLang="en-US" sz="2300" dirty="0" smtClean="0"/>
              <a:t>＜解決方法＞</a:t>
            </a:r>
            <a:endParaRPr lang="en-US" altLang="ja-JP" sz="2300" dirty="0" smtClean="0"/>
          </a:p>
          <a:p>
            <a:pPr marL="0" indent="0">
              <a:buNone/>
            </a:pPr>
            <a:r>
              <a:rPr lang="ja-JP" altLang="en-US" sz="2300" dirty="0" smtClean="0"/>
              <a:t>下記のサイトによると「</a:t>
            </a:r>
            <a:r>
              <a:rPr lang="en-US" altLang="ja-JP" sz="2300" dirty="0" smtClean="0"/>
              <a:t>”</a:t>
            </a:r>
            <a:r>
              <a:rPr lang="en-US" altLang="ja-JP" sz="2300" dirty="0" err="1" smtClean="0"/>
              <a:t>systemctl</a:t>
            </a:r>
            <a:r>
              <a:rPr lang="en-US" altLang="ja-JP" sz="2300" dirty="0" smtClean="0"/>
              <a:t> reload </a:t>
            </a:r>
            <a:r>
              <a:rPr lang="en-US" altLang="ja-JP" sz="2300" dirty="0" err="1" smtClean="0"/>
              <a:t>nginx</a:t>
            </a:r>
            <a:r>
              <a:rPr lang="en-US" altLang="ja-JP" sz="2300" dirty="0" smtClean="0"/>
              <a:t>”</a:t>
            </a:r>
            <a:r>
              <a:rPr lang="ja-JP" altLang="en-US" sz="2300" dirty="0" smtClean="0"/>
              <a:t>はリクエスト処理中でないものを順次終了させるため、リクエストを受け付けできない時間が発生しません。」と書かれていた。</a:t>
            </a:r>
            <a:r>
              <a:rPr lang="en-US" altLang="ja-JP" sz="2300" dirty="0" smtClean="0"/>
              <a:t/>
            </a:r>
            <a:br>
              <a:rPr lang="en-US" altLang="ja-JP" sz="2300" dirty="0" smtClean="0"/>
            </a:br>
            <a:r>
              <a:rPr lang="en-US" altLang="ja-JP" sz="2300" dirty="0" smtClean="0"/>
              <a:t/>
            </a:r>
            <a:br>
              <a:rPr lang="en-US" altLang="ja-JP" sz="2300" dirty="0" smtClean="0"/>
            </a:br>
            <a:r>
              <a:rPr lang="ja-JP" altLang="en-US" sz="1800" dirty="0" smtClean="0"/>
              <a:t>「</a:t>
            </a:r>
            <a:r>
              <a:rPr lang="en-US" altLang="ja-JP" sz="1800" dirty="0" err="1" smtClean="0"/>
              <a:t>qiita</a:t>
            </a:r>
            <a:r>
              <a:rPr lang="ja-JP" altLang="en-US" sz="1800" dirty="0" smtClean="0"/>
              <a:t>－</a:t>
            </a:r>
            <a:r>
              <a:rPr lang="en-US" altLang="ja-JP" sz="1800" dirty="0" err="1" smtClean="0"/>
              <a:t>nginx</a:t>
            </a:r>
            <a:r>
              <a:rPr lang="ja-JP" altLang="en-US" sz="1800" dirty="0"/>
              <a:t>実践ガイド</a:t>
            </a:r>
            <a:r>
              <a:rPr lang="ja-JP" altLang="en-US" sz="1800" dirty="0" smtClean="0"/>
              <a:t>」</a:t>
            </a:r>
            <a:r>
              <a:rPr lang="en-US" altLang="ja-JP" sz="1800" dirty="0" smtClean="0"/>
              <a:t/>
            </a:r>
            <a:br>
              <a:rPr lang="en-US" altLang="ja-JP" sz="1800" dirty="0" smtClean="0"/>
            </a:br>
            <a:r>
              <a:rPr lang="en-US" altLang="ja-JP" sz="1800" dirty="0" smtClean="0"/>
              <a:t>  </a:t>
            </a:r>
            <a:r>
              <a:rPr lang="en-US" altLang="ja-JP" sz="1800" dirty="0" smtClean="0">
                <a:hlinkClick r:id="rId2"/>
              </a:rPr>
              <a:t>https://qiita.com/u310i/items/3b99b2dfb4897ca83374</a:t>
            </a:r>
            <a:r>
              <a:rPr lang="en-US" altLang="ja-JP" sz="1800" dirty="0" smtClean="0"/>
              <a:t/>
            </a:r>
            <a:br>
              <a:rPr lang="en-US" altLang="ja-JP" sz="1800" dirty="0" smtClean="0"/>
            </a:br>
            <a:endParaRPr lang="en-US" altLang="ja-JP" sz="2300" dirty="0" smtClean="0"/>
          </a:p>
          <a:p>
            <a:pPr marL="0" indent="0">
              <a:buNone/>
            </a:pPr>
            <a:r>
              <a:rPr lang="ja-JP" altLang="en-US" sz="2300" dirty="0" smtClean="0">
                <a:solidFill>
                  <a:srgbClr val="FF0000"/>
                </a:solidFill>
              </a:rPr>
              <a:t>⇒ユーザ利用時、コンフィグの設定を変更しても</a:t>
            </a:r>
            <a:r>
              <a:rPr lang="en-US" altLang="ja-JP" sz="2300" dirty="0" smtClean="0">
                <a:solidFill>
                  <a:srgbClr val="FF0000"/>
                </a:solidFill>
              </a:rPr>
              <a:t/>
            </a:r>
            <a:br>
              <a:rPr lang="en-US" altLang="ja-JP" sz="2300" dirty="0" smtClean="0">
                <a:solidFill>
                  <a:srgbClr val="FF0000"/>
                </a:solidFill>
              </a:rPr>
            </a:br>
            <a:r>
              <a:rPr lang="ja-JP" altLang="en-US" sz="2300" dirty="0" smtClean="0">
                <a:solidFill>
                  <a:srgbClr val="FF0000"/>
                </a:solidFill>
              </a:rPr>
              <a:t>　サービスに影響はなさそう。</a:t>
            </a:r>
            <a:endParaRPr kumimoji="1" lang="en-US" altLang="ja-JP" sz="2300" dirty="0"/>
          </a:p>
        </p:txBody>
      </p:sp>
    </p:spTree>
    <p:extLst>
      <p:ext uri="{BB962C8B-B14F-4D97-AF65-F5344CB8AC3E}">
        <p14:creationId xmlns:p14="http://schemas.microsoft.com/office/powerpoint/2010/main" val="164745515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12233</TotalTime>
  <Words>1007</Words>
  <Application>Microsoft Office PowerPoint</Application>
  <PresentationFormat>画面に合わせる (4:3)</PresentationFormat>
  <Paragraphs>106</Paragraphs>
  <Slides>21</Slides>
  <Notes>0</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21</vt:i4>
      </vt:variant>
    </vt:vector>
  </HeadingPairs>
  <TitlesOfParts>
    <vt:vector size="27" baseType="lpstr">
      <vt:lpstr>游ゴシック</vt:lpstr>
      <vt:lpstr>游ゴシック Light</vt:lpstr>
      <vt:lpstr>Arial</vt:lpstr>
      <vt:lpstr>Calibri</vt:lpstr>
      <vt:lpstr>Calibri Light</vt:lpstr>
      <vt:lpstr>Office テーマ</vt:lpstr>
      <vt:lpstr>観光地検索システムに おけるレスポンス速度を 考慮したロードバランサ―</vt:lpstr>
      <vt:lpstr>ロードバランサに使われる技術</vt:lpstr>
      <vt:lpstr>nginxを使った ラウンドロビン方式のロードバランス</vt:lpstr>
      <vt:lpstr>nginxを使った ラウンドロビン方式のロードバランス</vt:lpstr>
      <vt:lpstr>研究背景</vt:lpstr>
      <vt:lpstr>研究動機</vt:lpstr>
      <vt:lpstr>研究目的</vt:lpstr>
      <vt:lpstr>提案方式</vt:lpstr>
      <vt:lpstr>設定反映による稼働率低下問題</vt:lpstr>
      <vt:lpstr>今後について</vt:lpstr>
      <vt:lpstr>関連研究</vt:lpstr>
      <vt:lpstr>既存技術</vt:lpstr>
      <vt:lpstr>研究課題</vt:lpstr>
      <vt:lpstr>研究課題</vt:lpstr>
      <vt:lpstr>卒研 プログラム 実験システムの説明</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ブロックプログラミングを用いたプログラムの論理的思考・コーディングを身に着けるための研究</dc:title>
  <dc:creator>s1821121</dc:creator>
  <cp:lastModifiedBy>松尾 祐介</cp:lastModifiedBy>
  <cp:revision>145</cp:revision>
  <dcterms:created xsi:type="dcterms:W3CDTF">2021-05-14T04:47:49Z</dcterms:created>
  <dcterms:modified xsi:type="dcterms:W3CDTF">2021-07-02T05:49:03Z</dcterms:modified>
</cp:coreProperties>
</file>

<file path=docProps/thumbnail.jpeg>
</file>